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8F0"/>
          </a:solidFill>
        </a:fill>
      </a:tcStyle>
    </a:wholeTbl>
    <a:band2H>
      <a:tcTxStyle b="def" i="def"/>
      <a:tcStyle>
        <a:tcBdr/>
        <a:fill>
          <a:solidFill>
            <a:srgbClr val="EA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E7"/>
          </a:solidFill>
        </a:fill>
      </a:tcStyle>
    </a:wholeTbl>
    <a:band2H>
      <a:tcTxStyle b="def" i="def"/>
      <a:tcStyle>
        <a:tcBdr/>
        <a:fill>
          <a:solidFill>
            <a:srgbClr val="EFE9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914399" y="2130425"/>
            <a:ext cx="10363198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828799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텍스트"/>
          <p:cNvSpPr txBox="1"/>
          <p:nvPr>
            <p:ph type="title"/>
          </p:nvPr>
        </p:nvSpPr>
        <p:spPr>
          <a:xfrm>
            <a:off x="0" y="2130425"/>
            <a:ext cx="121920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제목 텍스트</a:t>
            </a:r>
          </a:p>
        </p:txBody>
      </p:sp>
      <p:sp>
        <p:nvSpPr>
          <p:cNvPr id="9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8" name="본문 첫 번째 줄…"/>
          <p:cNvSpPr txBox="1"/>
          <p:nvPr>
            <p:ph type="body" sz="half" idx="1"/>
          </p:nvPr>
        </p:nvSpPr>
        <p:spPr>
          <a:xfrm>
            <a:off x="2857476" y="2214563"/>
            <a:ext cx="6477022" cy="32146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500"/>
              </a:spcBef>
              <a:defRPr sz="2400"/>
            </a:lvl1pPr>
            <a:lvl2pPr marL="702128" indent="-244928">
              <a:lnSpc>
                <a:spcPct val="150000"/>
              </a:lnSpc>
              <a:spcBef>
                <a:spcPts val="500"/>
              </a:spcBef>
              <a:defRPr sz="2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defRPr sz="2400"/>
            </a:lvl3pPr>
            <a:lvl4pPr marL="1645920" indent="-274320">
              <a:lnSpc>
                <a:spcPct val="150000"/>
              </a:lnSpc>
              <a:spcBef>
                <a:spcPts val="500"/>
              </a:spcBef>
              <a:defRPr sz="2400"/>
            </a:lvl4pPr>
            <a:lvl5pPr marL="2103120" indent="-274320">
              <a:lnSpc>
                <a:spcPct val="150000"/>
              </a:lnSpc>
              <a:spcBef>
                <a:spcPts val="500"/>
              </a:spcBef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/>
          <p:nvPr>
            <p:ph type="title"/>
          </p:nvPr>
        </p:nvSpPr>
        <p:spPr>
          <a:xfrm>
            <a:off x="963082" y="4406900"/>
            <a:ext cx="10363199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7" name="본문 첫 번째 줄…"/>
          <p:cNvSpPr txBox="1"/>
          <p:nvPr>
            <p:ph type="body" sz="quarter" idx="1"/>
          </p:nvPr>
        </p:nvSpPr>
        <p:spPr>
          <a:xfrm>
            <a:off x="963082" y="2906713"/>
            <a:ext cx="10363199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6" name="본문 첫 번째 줄…"/>
          <p:cNvSpPr txBox="1"/>
          <p:nvPr>
            <p:ph type="body" sz="half" idx="1"/>
          </p:nvPr>
        </p:nvSpPr>
        <p:spPr>
          <a:xfrm>
            <a:off x="609598" y="1600200"/>
            <a:ext cx="5384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1" name="본문 첫 번째 줄…"/>
          <p:cNvSpPr txBox="1"/>
          <p:nvPr>
            <p:ph type="body" sz="quarter" idx="1"/>
          </p:nvPr>
        </p:nvSpPr>
        <p:spPr>
          <a:xfrm>
            <a:off x="609598" y="1600200"/>
            <a:ext cx="5384800" cy="219600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>
              <a:spcBef>
                <a:spcPts val="500"/>
              </a:spcBef>
              <a:defRPr sz="2400"/>
            </a:lvl3pPr>
            <a:lvl4pPr marL="1714500" indent="-342900">
              <a:spcBef>
                <a:spcPts val="500"/>
              </a:spcBef>
              <a:defRPr sz="2400"/>
            </a:lvl4pPr>
            <a:lvl5pPr marL="2171700" indent="-342900">
              <a:spcBef>
                <a:spcPts val="500"/>
              </a:spcBef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제목 텍스트"/>
          <p:cNvSpPr txBox="1"/>
          <p:nvPr>
            <p:ph type="title"/>
          </p:nvPr>
        </p:nvSpPr>
        <p:spPr>
          <a:xfrm>
            <a:off x="2389715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0" name="그림 개체 틀 2"/>
          <p:cNvSpPr/>
          <p:nvPr>
            <p:ph type="pic" sz="half" idx="21"/>
          </p:nvPr>
        </p:nvSpPr>
        <p:spPr>
          <a:xfrm>
            <a:off x="2389715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1" name="본문 첫 번째 줄…"/>
          <p:cNvSpPr txBox="1"/>
          <p:nvPr>
            <p:ph type="body" sz="quarter" idx="1"/>
          </p:nvPr>
        </p:nvSpPr>
        <p:spPr>
          <a:xfrm>
            <a:off x="2389715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09598" y="274638"/>
            <a:ext cx="109727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09598" y="1600200"/>
            <a:ext cx="10972799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323774" y="6414760"/>
            <a:ext cx="258625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298" y="27394"/>
            <a:ext cx="12248596" cy="682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직사각형 7"/>
          <p:cNvSpPr/>
          <p:nvPr/>
        </p:nvSpPr>
        <p:spPr>
          <a:xfrm>
            <a:off x="0" y="3863180"/>
            <a:ext cx="12192000" cy="2994819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제목 1"/>
          <p:cNvSpPr txBox="1"/>
          <p:nvPr/>
        </p:nvSpPr>
        <p:spPr>
          <a:xfrm>
            <a:off x="5096350" y="4217589"/>
            <a:ext cx="199929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>
              <a:defRPr sz="4400">
                <a:solidFill>
                  <a:srgbClr val="FFFFFF"/>
                </a:solidFill>
                <a:effectLst>
                  <a:outerShdw sx="100000" sy="100000" kx="0" ky="0" algn="b" rotWithShape="0" blurRad="76200" dist="76200" dir="2700000">
                    <a:srgbClr val="000000">
                      <a:alpha val="50000"/>
                    </a:srgbClr>
                  </a:outerShdw>
                </a:effectLst>
              </a:defRPr>
            </a:pPr>
            <a:r>
              <a:t>5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팀</a:t>
            </a:r>
          </a:p>
        </p:txBody>
      </p:sp>
      <p:sp>
        <p:nvSpPr>
          <p:cNvPr id="111" name="내용 개체 틀 2"/>
          <p:cNvSpPr txBox="1"/>
          <p:nvPr/>
        </p:nvSpPr>
        <p:spPr>
          <a:xfrm>
            <a:off x="655318" y="5562203"/>
            <a:ext cx="10881360" cy="74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sz="3200">
                <a:solidFill>
                  <a:srgbClr val="FFFFFF"/>
                </a:solidFill>
                <a:effectLst>
                  <a:outerShdw sx="100000" sy="100000" kx="0" ky="0" algn="b" rotWithShape="0" blurRad="76200" dist="76200" dir="270000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선효섭 </a:t>
            </a:r>
            <a:r>
              <a:t>/</a:t>
            </a:r>
            <a:r>
              <a:t>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신지호 </a:t>
            </a:r>
            <a:r>
              <a:t>/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 안승빈 </a:t>
            </a:r>
            <a:r>
              <a:t>/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 이동엽 </a:t>
            </a:r>
            <a:r>
              <a:t>/</a:t>
            </a:r>
            <a:r>
              <a:t> 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이승훈 </a:t>
            </a:r>
            <a:r>
              <a:t>/</a:t>
            </a:r>
            <a:r>
              <a:rPr>
                <a:latin typeface="맑은 고딕"/>
                <a:ea typeface="맑은 고딕"/>
                <a:cs typeface="맑은 고딕"/>
                <a:sym typeface="맑은 고딕"/>
              </a:rPr>
              <a:t> 이준호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2" y="909463"/>
            <a:ext cx="10972798" cy="594853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User Work Flow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Work Flow - 1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9318"/>
            <a:ext cx="12192000" cy="569868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User Work Flow -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Work Flow - 2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데이터 테이블"/>
          <p:cNvSpPr txBox="1"/>
          <p:nvPr>
            <p:ph type="title"/>
          </p:nvPr>
        </p:nvSpPr>
        <p:spPr>
          <a:xfrm>
            <a:off x="811032" y="1048564"/>
            <a:ext cx="3781548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데이터 테이블</a:t>
            </a:r>
          </a:p>
        </p:txBody>
      </p:sp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3022" y="-1"/>
            <a:ext cx="698711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over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주요 기능 명세서"/>
          <p:cNvSpPr txBox="1"/>
          <p:nvPr>
            <p:ph type="title"/>
          </p:nvPr>
        </p:nvSpPr>
        <p:spPr>
          <a:xfrm>
            <a:off x="609601" y="147417"/>
            <a:ext cx="10972798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주요 기능 명세서</a:t>
            </a:r>
          </a:p>
        </p:txBody>
      </p:sp>
      <p:graphicFrame>
        <p:nvGraphicFramePr>
          <p:cNvPr id="153" name="Table 1"/>
          <p:cNvGraphicFramePr/>
          <p:nvPr/>
        </p:nvGraphicFramePr>
        <p:xfrm>
          <a:off x="1263253" y="1377950"/>
          <a:ext cx="8890001" cy="100458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35620"/>
                <a:gridCol w="900707"/>
                <a:gridCol w="1051123"/>
                <a:gridCol w="1172964"/>
                <a:gridCol w="3273623"/>
                <a:gridCol w="455215"/>
                <a:gridCol w="1976239"/>
              </a:tblGrid>
              <a:tr h="279052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 Depth 
(대분류)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2 Depth 
(중분류)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기능명(Feature)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 설명 (Description)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우선순위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비고 (Memo)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CMN-001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공통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GNB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상단 메뉴바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로고, 발견, 연결, 마이페이지 메뉴 노출. 
로그인 여부에 따라 '로그인/회원가입' 또는 '로그아웃' 버튼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스크롤 시 상단 고정 여부 결정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USR-001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로그인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 로그인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이메일/비밀번호 입력 후 로그인 처리. 
실패 시 '정보가 일치하지 않습니다' 경고 문구 노출.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소셜 로그인 추후 논의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USR-002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로그인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소셜 로그인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Google, GitHub 등 소셜 계정으로 간편 로그인.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OAuth 2.0 연동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USR-003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 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이메일, 비밀번호, 닉네임 입력 후 가입. 이메일 인증 필수. 
중복 확인 기능 제공.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약관 동의 페이지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USR-004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소셜 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소셜 계정으로 간편 가입. 추가 정보(닉네임) 입력 요청.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소셜 로그인과 동일 OAuth 사용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USR-005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회원가입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비밀번호 찾기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비밀번호 재설정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 인증 후 새 비밀번호 설정.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 발송 시스템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DSC-001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발견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메인화면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메인 배너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주요 프로젝트나 프로모션을 슬라이드 형태로 노출. </a:t>
                      </a:r>
                    </a:p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클릭 시 지정된 링크로 이동</a:t>
                      </a:r>
                    </a:p>
                    <a:p>
                      <a:pPr algn="l" defTabSz="457200">
                        <a:defRPr strike="sngStrike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(상세페이지 또는 공지사항으로 이동.)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 페이지에서 배너 등록 기능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DSC-002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발견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메인화면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카테고리 필터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카테고리 선택 시 해당 프로젝트 리스트 필터링.
(게임, 독서, 영화, 미디어, 의료, 반려 등)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다중 선택 가능 여부 확인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DSC-003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발견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리스트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카드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썸네일, 제작자, 좋아요 수 정보를 포함한 카드 UI. 
카드 클릭 시 상세페이지로 이동.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무한 스크롤 또는 페이지네이션 결정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DSC-004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발견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리스트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정렬 기능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최신순, 인기순, 조회수순 정렬 옵션 제공.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기본 정렬: 최신순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DSC-005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발견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리스트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검색 기능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키워드 입력 시 제목, 설명, 태그에서 검색. 검색 결과를 리스트로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자동완성 기능 추후 검토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공고 조회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공고 리스트 조회. 제목, 회사명, 마감일, 직무 정보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외부 채용 사이트 연동 검토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상세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채용 공고 상세 정보 (자격요건, 우대사항, 근무조건). 
지원하기 버튼 (외부 링크).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지원 추적 기능은 Phase 3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 의뢰 조회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외주/프리랜서 의뢰 리스트 조회. 
프로젝트명, 예산, 마감일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필터링 기능 (예산 범위, 기간)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 상세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의뢰 상세 정보 (프로젝트 설명, 요구사항, 예산). 
제안서 제출 버튼.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간단한 메시지 기능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CNT-005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외주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의뢰 등록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로그인 사용자가 외주 의뢰 등록 가능. 
제목, 설명, 예산, 마감일 입력.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 승인 여부 결정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CNT-006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연결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커뮤니티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게시판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사용자 커뮤니티 게시판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열람/작성 : 로그인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정보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헤더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제목, 제작자 프로필, 카테고리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-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정보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콘텐츠 영역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썸네일, 이미지/동영상, 설명 텍스트, 기술 스택, 외부 링크(GitHub, 데모)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이미지 갤러리 형태 권장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정보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제작자 정보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제작자 프로필 이미지, 닉네임, 자기소개. 클릭 시 제작자 페이지로 이동.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제작자의 다른 프로젝트 목록도 표시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인터랙션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좋아요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좋아요 버튼 클릭 시 좋아요 추가/취소. 좋아요 수 실시간 표시.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로그인 필요, 중복 방지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DTL-005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인터랙션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댓글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댓글 작성/수정/삭제 기능. 대댓글 기능 제공. 최신순/오래된순 정렬.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댓글 신고 기능은 P2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DTL-006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인터랙션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공유하기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URL 복사, SNS 공유(카카오톡, 페이스북, X(트위터)) 버튼.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임베드 코드 제공은 추후 검토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DTL-007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상세페이지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인터랙션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제안하기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협업/구매 제안서 작성 폼. 제목, 내용, 연락처 입력. 
제작자에게 알림 전송.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마이페이지에서 제안 내역 확인 가능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내 프로젝트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작성한 프로젝트 목록 조회. 
프로젝트 추가/수정/삭제 기능. 공개/비공개 설정.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조회수, 좋아요 통계 표시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위시리스트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관심 프로젝트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위시리스트에 추가한 프로젝트 목록 조회. 
추가/제거 기능.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업데이트 알림은 P3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내가 쓴 댓글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댓글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작성한 댓글 목록 조회. 수정/삭제 가능. 
해당 프로젝트로 이동 링크.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-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1:1 문의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문의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문의 등록 및 목록 조회. 
답변 상태(대기/완료) 표시. 
답변 확인.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 답변 시스템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MYP-005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프로필 설정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개인정보 수정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프로필 이미지, 닉네임, 자기소개 수정. 
소셜 링크(GitHub 등) 추가.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-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MYP-006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프로필 설정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비밀번호 변경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현재 비밀번호 확인 후 새 비밀번호 설정.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이메일 인증 추가 여부 검토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MYP-007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프로필 설정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회원탈퇴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탈퇴 사유 입력 후 계정 삭제. 재가입 제한 정책 안내.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데이터 보관 정책 확인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ADM-001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회원 목록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전체 회원 목록 조회. 
검색, 필터링 기능. 
회원 정보 수정, 활동 정지/삭제.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 권한 설정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ADM-002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콘텐츠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전체 프로젝트 목록 조회. 
부적절한 콘텐츠 삭제. 
메인 배너 관리.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신고 시스템과 연동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ADM-003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제안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제안서 관리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제안서 목록 조회 및 승인/거부 처리.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승인 알림 기능 필요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ADM-004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관리자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통계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사이트 통계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방문자 수, 인기 콘텐츠, 카테고리별 통계 대시보드.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P3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Google Analytics 연동 검토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I 명세서"/>
          <p:cNvSpPr txBox="1"/>
          <p:nvPr>
            <p:ph type="title"/>
          </p:nvPr>
        </p:nvSpPr>
        <p:spPr>
          <a:xfrm>
            <a:off x="609601" y="147417"/>
            <a:ext cx="10972798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API 명세서</a:t>
            </a:r>
          </a:p>
        </p:txBody>
      </p:sp>
      <p:graphicFrame>
        <p:nvGraphicFramePr>
          <p:cNvPr id="156" name="Table 1"/>
          <p:cNvGraphicFramePr/>
          <p:nvPr/>
        </p:nvGraphicFramePr>
        <p:xfrm>
          <a:off x="1161950" y="1410086"/>
          <a:ext cx="6350001" cy="13952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23243"/>
                <a:gridCol w="1170384"/>
                <a:gridCol w="3406775"/>
                <a:gridCol w="1840706"/>
                <a:gridCol w="1626989"/>
              </a:tblGrid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기능 (Feature)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HTTP Method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Endpoint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설명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Supabase 활용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목록 조회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GET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/rest/v1/projects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메인 페이지, 카테고리별 목록. 정렬, 필터링 기능.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projects</a:t>
                      </a:r>
                      <a:r>
                        <a:t> 테이블 Read, 필터링, 정렬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상세 조회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GET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/rest/v1/projects?id=eq.{id}&amp;select=*,comments(*),users(*)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특정 프로젝트 상세 정보 및 관련 데이터 조회.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projects</a:t>
                      </a:r>
                      <a:r>
                        <a:rPr b="0"/>
                        <a:t> 테이블 Read, </a:t>
                      </a:r>
                      <a:r>
                        <a:t>Join (PostgREST)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등록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/rest/v1/projects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새로운 프로젝트 게시물 생성.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projects</a:t>
                      </a:r>
                      <a:r>
                        <a:t> 테이블 Insert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 수정/삭제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PATCH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/</a:t>
                      </a:r>
                      <a:r>
                        <a:t>DELETE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/rest/v1/projects?id=eq.{id}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등록된 프로젝트 내용 수정 및 삭제.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projects</a:t>
                      </a:r>
                      <a:r>
                        <a:t> 테이블 Update/Delete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  <p:graphicFrame>
        <p:nvGraphicFramePr>
          <p:cNvPr id="157" name="Table 1-1"/>
          <p:cNvGraphicFramePr/>
          <p:nvPr/>
        </p:nvGraphicFramePr>
        <p:xfrm>
          <a:off x="1161950" y="4219050"/>
          <a:ext cx="6350001" cy="11162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01812"/>
                <a:gridCol w="1071364"/>
                <a:gridCol w="1821656"/>
                <a:gridCol w="3007915"/>
                <a:gridCol w="2165350"/>
              </a:tblGrid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기능 (Feature)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HTTP Method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Endpoint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설명 (Description)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Supabase 활용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댓글 등록/조회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POST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/</a:t>
                      </a:r>
                      <a:r>
                        <a:t>GET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/rest/v1/comments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특정 프로젝트에 댓글 작성 및 조회.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comments</a:t>
                      </a:r>
                      <a:r>
                        <a:t> 테이블 Insert/Read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좋아요 토글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POST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/</a:t>
                      </a:r>
                      <a:r>
                        <a:t>DELETE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/rest/v1/likes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프로젝트에 좋아요 추가/취소.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likes</a:t>
                      </a:r>
                      <a:r>
                        <a:t> 테이블 Insert/Delete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27905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위시리스트 추가/제거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POST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/</a:t>
                      </a:r>
                      <a:r>
                        <a:t>DELETE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/rest/v1/wishlists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마이페이지 위시리스트에 프로젝트 추가/제거.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wishlists</a:t>
                      </a:r>
                      <a:r>
                        <a:t> 테이블 Insert/Delete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912" y="-30933"/>
            <a:ext cx="12552831" cy="6998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제목 1"/>
          <p:cNvSpPr txBox="1"/>
          <p:nvPr>
            <p:ph type="title"/>
          </p:nvPr>
        </p:nvSpPr>
        <p:spPr>
          <a:xfrm>
            <a:off x="609598" y="274638"/>
            <a:ext cx="10972800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바이브폴리오</a:t>
            </a:r>
            <a:r>
              <a:t>(vibefolio.net)</a:t>
            </a:r>
          </a:p>
        </p:txBody>
      </p:sp>
      <p:pic>
        <p:nvPicPr>
          <p:cNvPr id="116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32037"/>
            <a:ext cx="9443551" cy="452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2716" y="2332037"/>
            <a:ext cx="9549284" cy="452596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가로 글상자 10"/>
          <p:cNvSpPr txBox="1"/>
          <p:nvPr/>
        </p:nvSpPr>
        <p:spPr>
          <a:xfrm>
            <a:off x="1532817" y="5939985"/>
            <a:ext cx="291484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Behance.net</a:t>
            </a:r>
          </a:p>
        </p:txBody>
      </p:sp>
      <p:sp>
        <p:nvSpPr>
          <p:cNvPr id="119" name="가로 글상자 11"/>
          <p:cNvSpPr txBox="1"/>
          <p:nvPr/>
        </p:nvSpPr>
        <p:spPr>
          <a:xfrm>
            <a:off x="7359685" y="5962432"/>
            <a:ext cx="291484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notefolio.net</a:t>
            </a:r>
          </a:p>
        </p:txBody>
      </p:sp>
      <p:sp>
        <p:nvSpPr>
          <p:cNvPr id="120" name="AI 활용 창작자, 바이브코더를 위한 포트폴리오 플랫폼"/>
          <p:cNvSpPr txBox="1"/>
          <p:nvPr/>
        </p:nvSpPr>
        <p:spPr>
          <a:xfrm>
            <a:off x="1987756" y="1381777"/>
            <a:ext cx="8216488" cy="53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700"/>
              </a:spcBef>
              <a:defRPr sz="3200">
                <a:latin typeface="Impact"/>
                <a:ea typeface="Impact"/>
                <a:cs typeface="Impact"/>
                <a:sym typeface="Impact"/>
              </a:defRPr>
            </a:pPr>
            <a:r>
              <a:t>AI</a:t>
            </a:r>
            <a:r>
              <a:t> 활용 창작자</a:t>
            </a:r>
            <a:r>
              <a:t>,</a:t>
            </a:r>
            <a:r>
              <a:t> 바이브코더를 위한 포트폴리오 플랫폼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"/>
          <p:cNvSpPr txBox="1"/>
          <p:nvPr>
            <p:ph type="title"/>
          </p:nvPr>
        </p:nvSpPr>
        <p:spPr>
          <a:xfrm>
            <a:off x="609598" y="274638"/>
            <a:ext cx="10972800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프로젝트 기획 배경 </a:t>
            </a:r>
            <a:r>
              <a:t>/</a:t>
            </a:r>
            <a:r>
              <a:t> 구상</a:t>
            </a:r>
          </a:p>
        </p:txBody>
      </p:sp>
      <p:sp>
        <p:nvSpPr>
          <p:cNvPr id="123" name="내용 개체 틀 2"/>
          <p:cNvSpPr txBox="1"/>
          <p:nvPr>
            <p:ph type="body" idx="1"/>
          </p:nvPr>
        </p:nvSpPr>
        <p:spPr>
          <a:xfrm>
            <a:off x="3104858" y="1600200"/>
            <a:ext cx="7571546" cy="4525963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spcBef>
                <a:spcPts val="500"/>
              </a:spcBef>
              <a:buSzTx/>
              <a:buFontTx/>
              <a:buNone/>
              <a:defRPr sz="22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팀프로젝트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우리에게 가장 필요한 플랫폼이 있다면</a:t>
            </a:r>
            <a:r>
              <a:t>?</a:t>
            </a:r>
          </a:p>
          <a:p>
            <a:pPr marL="0" indent="0" defTabSz="850391">
              <a:spcBef>
                <a:spcPts val="600"/>
              </a:spcBef>
              <a:buSzTx/>
              <a:buFontTx/>
              <a:buNone/>
              <a:defRPr b="1" sz="2604"/>
            </a:pPr>
            <a:r>
              <a:t>   </a:t>
            </a:r>
            <a:r>
              <a:t>-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각자의 프로젝트를 홍보할 수 있는 플랫폼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endParaRPr sz="2232"/>
          </a:p>
          <a:p>
            <a:pPr marL="0" indent="0" defTabSz="850391">
              <a:spcBef>
                <a:spcPts val="500"/>
              </a:spcBef>
              <a:buSzTx/>
              <a:buFontTx/>
              <a:buNone/>
              <a:defRPr sz="22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우리가 가장 잘 만들 수 있는 플랫폼</a:t>
            </a:r>
            <a:r>
              <a:t>?</a:t>
            </a:r>
            <a:r>
              <a:t> </a:t>
            </a:r>
          </a:p>
          <a:p>
            <a:pPr marL="0" indent="0" defTabSz="850391">
              <a:spcBef>
                <a:spcPts val="600"/>
              </a:spcBef>
              <a:buSzTx/>
              <a:buFontTx/>
              <a:buNone/>
              <a:defRPr b="1" sz="2232"/>
            </a:pPr>
            <a:r>
              <a:t>   </a:t>
            </a:r>
            <a:r>
              <a:t>-</a:t>
            </a:r>
            <a:r>
              <a:rPr sz="2604">
                <a:latin typeface="+mj-lt"/>
                <a:ea typeface="+mj-ea"/>
                <a:cs typeface="+mj-cs"/>
                <a:sym typeface="Helvetica"/>
              </a:rPr>
              <a:t> 예제로 진행한 노트폴리오</a:t>
            </a:r>
            <a:endParaRPr sz="2604"/>
          </a:p>
          <a:p>
            <a:pPr marL="0" indent="0" defTabSz="850391">
              <a:buSzTx/>
              <a:buFontTx/>
              <a:buNone/>
              <a:defRPr sz="2976"/>
            </a:pPr>
            <a:endParaRPr b="1" sz="2604"/>
          </a:p>
          <a:p>
            <a:pPr marL="0" indent="0" defTabSz="850391">
              <a:spcBef>
                <a:spcPts val="500"/>
              </a:spcBef>
              <a:buSzTx/>
              <a:buFontTx/>
              <a:buNone/>
              <a:defRPr sz="2232"/>
            </a:pPr>
            <a:r>
              <a:t>MVP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 빠르게 유저를 모으고 사용자 반응을 확인할 수 있는 방법</a:t>
            </a:r>
            <a:r>
              <a:t>?</a:t>
            </a:r>
          </a:p>
          <a:p>
            <a:pPr marL="0" indent="0" defTabSz="850391">
              <a:spcBef>
                <a:spcPts val="600"/>
              </a:spcBef>
              <a:buSzTx/>
              <a:buFontTx/>
              <a:buNone/>
              <a:defRPr b="1" sz="2604"/>
            </a:pPr>
            <a:r>
              <a:t>   </a:t>
            </a:r>
            <a:r>
              <a:t>-</a:t>
            </a:r>
            <a:r>
              <a:t> </a:t>
            </a:r>
            <a:r>
              <a:t>AI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창작 관련 포트폴리오 사이트 부재</a:t>
            </a:r>
          </a:p>
          <a:p>
            <a:pPr marL="0" indent="0" defTabSz="850391">
              <a:spcBef>
                <a:spcPts val="600"/>
              </a:spcBef>
              <a:buSzTx/>
              <a:buFontTx/>
              <a:buNone/>
              <a:defRPr b="1" sz="2604"/>
            </a:pPr>
            <a:r>
              <a:t>   </a:t>
            </a:r>
            <a:r>
              <a:t>-</a:t>
            </a:r>
            <a:r>
              <a:t> </a:t>
            </a:r>
            <a:r>
              <a:t>AI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창작자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바이브코더들의 놀이터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커뮤니티 공간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/>
          <p:nvPr>
            <p:ph type="title"/>
          </p:nvPr>
        </p:nvSpPr>
        <p:spPr>
          <a:xfrm>
            <a:off x="609600" y="77622"/>
            <a:ext cx="109728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바이브폴리오의 주요기능</a:t>
            </a:r>
          </a:p>
        </p:txBody>
      </p:sp>
      <p:sp>
        <p:nvSpPr>
          <p:cNvPr id="126" name="내용 개체 틀 2"/>
          <p:cNvSpPr txBox="1"/>
          <p:nvPr>
            <p:ph type="body" sz="half" idx="1"/>
          </p:nvPr>
        </p:nvSpPr>
        <p:spPr>
          <a:xfrm>
            <a:off x="609600" y="919811"/>
            <a:ext cx="10972800" cy="179499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창작자의 아카이브</a:t>
            </a:r>
            <a:r>
              <a:t>,</a:t>
            </a:r>
            <a:r>
              <a:t> 프로필 페이지</a:t>
            </a:r>
          </a:p>
          <a:p>
            <a:pPr marL="0" indent="0" algn="ctr">
              <a:spcBef>
                <a:spcPts val="600"/>
              </a:spcBef>
              <a:buSzTx/>
              <a:buFontTx/>
              <a:buNone/>
              <a:defRPr sz="2800">
                <a:latin typeface="Impact"/>
                <a:ea typeface="Impact"/>
                <a:cs typeface="Impact"/>
                <a:sym typeface="Impact"/>
              </a:defRPr>
            </a:pPr>
            <a:r>
              <a:t>    </a:t>
            </a:r>
            <a:r>
              <a:t>-</a:t>
            </a:r>
            <a:r>
              <a:t> 개인</a:t>
            </a:r>
            <a:r>
              <a:t> </a:t>
            </a:r>
            <a:r>
              <a:t>프로필 페이지</a:t>
            </a:r>
          </a:p>
          <a:p>
            <a:pPr marL="0" indent="0" algn="ctr">
              <a:spcBef>
                <a:spcPts val="600"/>
              </a:spcBef>
              <a:buSzTx/>
              <a:buFontTx/>
              <a:buNone/>
              <a:defRPr sz="2800">
                <a:latin typeface="Impact"/>
                <a:ea typeface="Impact"/>
                <a:cs typeface="Impact"/>
                <a:sym typeface="Impact"/>
              </a:defRPr>
            </a:pPr>
            <a:r>
              <a:t>    </a:t>
            </a:r>
            <a:r>
              <a:t>-</a:t>
            </a:r>
            <a:r>
              <a:t> 업로드 프로젝트</a:t>
            </a:r>
            <a:r>
              <a:t>,</a:t>
            </a:r>
            <a:r>
              <a:t> 좋아요</a:t>
            </a:r>
            <a:r>
              <a:t>,</a:t>
            </a:r>
            <a:r>
              <a:t> 팔로잉</a:t>
            </a:r>
            <a:r>
              <a:t>,</a:t>
            </a:r>
            <a:r>
              <a:t> 팔로워 카운팅</a:t>
            </a:r>
          </a:p>
        </p:txBody>
      </p:sp>
      <p:pic>
        <p:nvPicPr>
          <p:cNvPr id="12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337" y="1489212"/>
            <a:ext cx="11083326" cy="5340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제목 1"/>
          <p:cNvSpPr txBox="1"/>
          <p:nvPr>
            <p:ph type="title"/>
          </p:nvPr>
        </p:nvSpPr>
        <p:spPr>
          <a:xfrm>
            <a:off x="609600" y="73204"/>
            <a:ext cx="109728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바이브폴리오의 주요기능</a:t>
            </a:r>
          </a:p>
        </p:txBody>
      </p:sp>
      <p:pic>
        <p:nvPicPr>
          <p:cNvPr id="130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970" y="2130567"/>
            <a:ext cx="10292060" cy="4271559"/>
          </a:xfrm>
          <a:prstGeom prst="rect">
            <a:avLst/>
          </a:prstGeom>
          <a:ln w="12700">
            <a:solidFill>
              <a:schemeClr val="accent2"/>
            </a:solidFill>
            <a:miter lim="400000"/>
          </a:ln>
        </p:spPr>
      </p:pic>
      <p:sp>
        <p:nvSpPr>
          <p:cNvPr id="131" name="내용 개체 틀 2"/>
          <p:cNvSpPr txBox="1"/>
          <p:nvPr>
            <p:ph type="body" sz="quarter" idx="1"/>
          </p:nvPr>
        </p:nvSpPr>
        <p:spPr>
          <a:xfrm>
            <a:off x="609598" y="1006502"/>
            <a:ext cx="10972800" cy="1065325"/>
          </a:xfrm>
          <a:prstGeom prst="rect">
            <a:avLst/>
          </a:prstGeom>
        </p:spPr>
        <p:txBody>
          <a:bodyPr/>
          <a:lstStyle/>
          <a:p>
            <a:pPr marL="0" indent="0" algn="ctr" defTabSz="886968">
              <a:buSzTx/>
              <a:buFontTx/>
              <a:buNone/>
              <a:defRPr sz="3104">
                <a:latin typeface="Impact"/>
                <a:ea typeface="Impact"/>
                <a:cs typeface="Impact"/>
                <a:sym typeface="Impact"/>
              </a:defRPr>
            </a:pPr>
            <a:r>
              <a:t>프로젝트의 포트폴리오화</a:t>
            </a:r>
            <a:br/>
            <a:r>
              <a:rPr sz="2716"/>
              <a:t>-</a:t>
            </a:r>
            <a:r>
              <a:rPr sz="2716"/>
              <a:t> 등록</a:t>
            </a:r>
            <a:r>
              <a:rPr sz="2716"/>
              <a:t>,</a:t>
            </a:r>
            <a:r>
              <a:rPr sz="2716"/>
              <a:t> 목록</a:t>
            </a:r>
            <a:r>
              <a:rPr sz="2716"/>
              <a:t>,</a:t>
            </a:r>
            <a:r>
              <a:rPr sz="2716"/>
              <a:t> 상세페이지</a:t>
            </a:r>
            <a:r>
              <a:rPr sz="2716"/>
              <a:t>,</a:t>
            </a:r>
            <a:r>
              <a:rPr sz="2716"/>
              <a:t> 프로필 노출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제목 1"/>
          <p:cNvSpPr txBox="1"/>
          <p:nvPr>
            <p:ph type="title"/>
          </p:nvPr>
        </p:nvSpPr>
        <p:spPr>
          <a:xfrm>
            <a:off x="609598" y="94408"/>
            <a:ext cx="109728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바이브폴리오의 주요기능</a:t>
            </a:r>
          </a:p>
        </p:txBody>
      </p:sp>
      <p:sp>
        <p:nvSpPr>
          <p:cNvPr id="134" name="내용 개체 틀 2"/>
          <p:cNvSpPr txBox="1"/>
          <p:nvPr>
            <p:ph type="body" sz="quarter" idx="1"/>
          </p:nvPr>
        </p:nvSpPr>
        <p:spPr>
          <a:xfrm>
            <a:off x="609600" y="1059511"/>
            <a:ext cx="10972800" cy="1143001"/>
          </a:xfrm>
          <a:prstGeom prst="rect">
            <a:avLst/>
          </a:prstGeom>
        </p:spPr>
        <p:txBody>
          <a:bodyPr/>
          <a:lstStyle/>
          <a:p>
            <a:pPr marL="0" indent="0" algn="ctr" defTabSz="886968">
              <a:buSzTx/>
              <a:buFontTx/>
              <a:buNone/>
              <a:defRPr sz="3104">
                <a:latin typeface="Impact"/>
                <a:ea typeface="Impact"/>
                <a:cs typeface="Impact"/>
                <a:sym typeface="Impact"/>
              </a:defRPr>
            </a:pPr>
            <a:r>
              <a:t>프로젝트 노출을 통한 소통</a:t>
            </a:r>
          </a:p>
          <a:p>
            <a:pPr marL="0" indent="0" algn="ctr" defTabSz="886968">
              <a:spcBef>
                <a:spcPts val="600"/>
              </a:spcBef>
              <a:buSzTx/>
              <a:buFontTx/>
              <a:buNone/>
              <a:defRPr sz="2716">
                <a:latin typeface="Impact"/>
                <a:ea typeface="Impact"/>
                <a:cs typeface="Impact"/>
                <a:sym typeface="Impact"/>
              </a:defRPr>
            </a:pPr>
            <a:r>
              <a:t>    </a:t>
            </a:r>
            <a:r>
              <a:t>-</a:t>
            </a:r>
            <a:r>
              <a:t> 좋아요</a:t>
            </a:r>
            <a:r>
              <a:t>,</a:t>
            </a:r>
            <a:r>
              <a:t> 댓글</a:t>
            </a:r>
            <a:r>
              <a:t>,</a:t>
            </a:r>
            <a:r>
              <a:t> 제안하기</a:t>
            </a:r>
            <a:r>
              <a:t>(1:1</a:t>
            </a:r>
            <a:r>
              <a:t>문의</a:t>
            </a:r>
            <a:r>
              <a:t>),</a:t>
            </a:r>
            <a:r>
              <a:t> 공유하기 기능</a:t>
            </a:r>
          </a:p>
        </p:txBody>
      </p:sp>
      <p:pic>
        <p:nvPicPr>
          <p:cNvPr id="135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240425"/>
            <a:ext cx="10972800" cy="461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바이브폴리오의 주요기능"/>
          <p:cNvSpPr txBox="1"/>
          <p:nvPr>
            <p:ph type="title" idx="4294967295"/>
          </p:nvPr>
        </p:nvSpPr>
        <p:spPr>
          <a:xfrm>
            <a:off x="609600" y="73204"/>
            <a:ext cx="10972800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바이브폴리오의 주요기능</a:t>
            </a:r>
          </a:p>
        </p:txBody>
      </p:sp>
      <p:sp>
        <p:nvSpPr>
          <p:cNvPr id="138" name="AI 창작자만의 불편함을 해소 기존 Behance, Notefolio는 AI 비중이 높으면 평가가 애매…"/>
          <p:cNvSpPr txBox="1"/>
          <p:nvPr>
            <p:ph type="body" idx="4294967295"/>
          </p:nvPr>
        </p:nvSpPr>
        <p:spPr>
          <a:xfrm>
            <a:off x="609598" y="1362102"/>
            <a:ext cx="10823994" cy="5038424"/>
          </a:xfrm>
          <a:prstGeom prst="rect">
            <a:avLst/>
          </a:prstGeom>
        </p:spPr>
        <p:txBody>
          <a:bodyPr/>
          <a:lstStyle/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AI 창작자만의 불편함을 해소 기존 Behance, Notefolio는 AI 비중이 높으면 평가가 애매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순수하게 그림을 그리는 예술가나 글을 쓰는사람 혹은 컨텐츠를 평가 소비하는 사람들은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AI를 좋게 안보는 경향이 있음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따라서 AI 창작자를 위한 전용 놀이터가 필요하다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방문해서 얻을게 있어야한다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프롬프트 모델 버전 등등 정보전달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창작물이 무슨AI를 사용했고 </a:t>
            </a:r>
          </a:p>
          <a:p>
            <a:pPr marL="0" indent="0" algn="ctr" defTabSz="658368">
              <a:spcBef>
                <a:spcPts val="500"/>
              </a:spcBef>
              <a:buSzTx/>
              <a:buFontTx/>
              <a:buNone/>
              <a:defRPr sz="2304">
                <a:latin typeface="Impact"/>
                <a:ea typeface="Impact"/>
                <a:cs typeface="Impact"/>
                <a:sym typeface="Impact"/>
              </a:defRPr>
            </a:pPr>
            <a:r>
              <a:t>어떤 프롬프트를 사용했는지 정보가 필요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2" y="909463"/>
            <a:ext cx="10972798" cy="594853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User Work Flow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Work Flow - 1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FF00FF"/>
      </a:folHlink>
    </a:clrScheme>
    <a:fontScheme name="한컴오피스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7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FF00FF"/>
      </a:folHlink>
    </a:clrScheme>
    <a:fontScheme name="한컴오피스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7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